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72" r:id="rId3"/>
    <p:sldId id="273" r:id="rId4"/>
    <p:sldId id="274" r:id="rId5"/>
    <p:sldId id="278" r:id="rId6"/>
    <p:sldId id="279" r:id="rId7"/>
    <p:sldId id="268" r:id="rId8"/>
    <p:sldId id="275" r:id="rId9"/>
    <p:sldId id="270" r:id="rId10"/>
    <p:sldId id="261" r:id="rId11"/>
    <p:sldId id="271" r:id="rId12"/>
    <p:sldId id="276" r:id="rId13"/>
    <p:sldId id="277" r:id="rId14"/>
    <p:sldId id="266" r:id="rId15"/>
    <p:sldId id="280" r:id="rId16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5" d="100"/>
          <a:sy n="65" d="100"/>
        </p:scale>
        <p:origin x="71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0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1FED724-7EAB-49AA-8166-EA86AA24155A}" type="datetime1">
              <a:rPr lang="ko-KR" altLang="en-US" smtClean="0">
                <a:latin typeface="Malgun Gothic" panose="020B0503020000020004" pitchFamily="50" charset="-127"/>
                <a:ea typeface="Malgun Gothic" panose="020B0503020000020004" pitchFamily="50" charset="-127"/>
              </a:rPr>
              <a:t>2017-06-24</a:t>
            </a:fld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ko-KR">
                <a:latin typeface="Malgun Gothic" panose="020B0503020000020004" pitchFamily="50" charset="-127"/>
                <a:ea typeface="Malgun Gothic" panose="020B0503020000020004" pitchFamily="50" charset="-127"/>
              </a:rPr>
              <a:t>‹#›</a:t>
            </a:fld>
            <a:endParaRPr lang="en-US" altLang="ko-KR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1A01E71-53EF-4E12-85BA-9336CFA2A0EB}" type="datetime1">
              <a:rPr lang="ko-KR" altLang="en-US" smtClean="0"/>
              <a:pPr/>
              <a:t>2017-06-24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dirty="0"/>
              <a:t>마스터 텍스트 스타일 편집</a:t>
            </a:r>
          </a:p>
          <a:p>
            <a:pPr lvl="1" rtl="0"/>
            <a:r>
              <a:rPr lang="ko-KR" altLang="en-US" dirty="0"/>
              <a:t>둘째 수준</a:t>
            </a:r>
          </a:p>
          <a:p>
            <a:pPr lvl="2" rtl="0"/>
            <a:r>
              <a:rPr lang="ko-KR" altLang="en-US" dirty="0"/>
              <a:t>셋째 수준</a:t>
            </a:r>
          </a:p>
          <a:p>
            <a:pPr lvl="3" rtl="0"/>
            <a:r>
              <a:rPr lang="ko-KR" altLang="en-US" dirty="0"/>
              <a:t>넷째 수준</a:t>
            </a:r>
          </a:p>
          <a:p>
            <a:pPr lvl="4" rtl="0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ED491D0-8E1B-49C7-849B-A28568D94497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algun Gothic" panose="020B0503020000020004" pitchFamily="50" charset="-127"/>
        <a:ea typeface="Malgun Gothic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97615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681886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6460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4039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10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550172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DED491D0-8E1B-49C7-849B-A28568D94497}" type="slidenum">
              <a:rPr lang="en-US" altLang="ko-KR" smtClean="0"/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25596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ko-KR" altLang="en-US" dirty="0"/>
          </a:p>
        </p:txBody>
      </p:sp>
      <p:sp>
        <p:nvSpPr>
          <p:cNvPr id="11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302553F-66A9-482B-8240-938A71E1ACC0}" type="datetime1">
              <a:rPr lang="ko-KR" altLang="en-US" smtClean="0"/>
              <a:pPr/>
              <a:t>2017-06-24</a:t>
            </a:fld>
            <a:endParaRPr lang="ko-KR" altLang="en-US" dirty="0"/>
          </a:p>
        </p:txBody>
      </p:sp>
      <p:sp>
        <p:nvSpPr>
          <p:cNvPr id="12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13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ECD700F-C02A-478C-8748-561E856597B6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4ADEB7D-C4FA-42C3-B4FA-F71DFE56B3B9}" type="datetime1">
              <a:rPr lang="ko-KR" altLang="en-US" smtClean="0"/>
              <a:pPr/>
              <a:t>2017-06-24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405A544-3981-4A86-BD9C-05CF04EBAA17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altLang="ko-KR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5F6FF322-F0A7-4311-83C0-27788F51AA6C}" type="datetime1">
              <a:rPr lang="ko-KR" altLang="en-US" smtClean="0"/>
              <a:pPr/>
              <a:t>2017-06-24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두 개의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33F9A9-EFAB-4F35-9C90-5766FFC07096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4D6BB1F-1BF3-4D7E-983B-001FC0CF6758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413C6-2020-455E-884B-ACBD3B5644B6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198925-BA3E-45DD-A43F-144AA7E01E4E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3" name="내용 개체 틀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  <a:p>
            <a:pPr lvl="1" rtl="0"/>
            <a:r>
              <a:rPr lang="ko-KR" altLang="en-US"/>
              <a:t>둘째 수준</a:t>
            </a:r>
          </a:p>
          <a:p>
            <a:pPr lvl="2" rtl="0"/>
            <a:r>
              <a:rPr lang="ko-KR" altLang="en-US"/>
              <a:t>셋째 수준</a:t>
            </a:r>
          </a:p>
          <a:p>
            <a:pPr lvl="3" rtl="0"/>
            <a:r>
              <a:rPr lang="ko-KR" altLang="en-US"/>
              <a:t>넷째 수준</a:t>
            </a:r>
          </a:p>
          <a:p>
            <a:pPr lvl="4" rtl="0"/>
            <a:r>
              <a:rPr lang="ko-KR" altLang="en-US"/>
              <a:t>다섯째 수준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C1B71-93A0-44A5-851C-82A05048C19C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ko-KR" altLang="en-US"/>
              <a:t>마스터 제목 스타일 편집</a:t>
            </a:r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/>
              <a:t>마스터 텍스트 스타일 편집</a:t>
            </a:r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CB50F2-BCB1-4BB6-B58F-FBB2E744F387}" type="datetime1">
              <a:rPr lang="ko-KR" altLang="en-US" smtClean="0"/>
              <a:t>2017-06-24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ko-KR" smtClean="0"/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 편집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  <a:p>
            <a:pPr lvl="5" rtl="0"/>
            <a:r>
              <a:rPr lang="ko-KR" altLang="en-US" noProof="0" dirty="0"/>
              <a:t>여섯째 수준</a:t>
            </a:r>
          </a:p>
          <a:p>
            <a:pPr lvl="6" rtl="0"/>
            <a:r>
              <a:rPr lang="ko-KR" altLang="en-US" noProof="0" dirty="0"/>
              <a:t>일곱째 수준</a:t>
            </a:r>
          </a:p>
          <a:p>
            <a:pPr lvl="7" rtl="0"/>
            <a:r>
              <a:rPr lang="ko-KR" altLang="en-US" noProof="0" dirty="0"/>
              <a:t>여덟째 수준</a:t>
            </a:r>
          </a:p>
          <a:p>
            <a:pPr lvl="8" rtl="0"/>
            <a:r>
              <a:rPr lang="ko-KR" altLang="en-US" noProof="0" dirty="0"/>
              <a:t>아홉째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D8EB83EC-3A4C-4316-AC9B-062DC315BD88}" type="datetime1">
              <a:rPr lang="ko-KR" altLang="en-US" noProof="0" smtClean="0"/>
              <a:t>2017-06-24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BD266BE7-899D-4075-917F-DBDE33B6B69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Malgun Gothic" panose="020B0503020000020004" pitchFamily="50" charset="-127"/>
          <a:ea typeface="Malgun Gothic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6858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1143000" indent="-228600" algn="l" defTabSz="914400" rtl="0" eaLnBrk="1" latinLnBrk="1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600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20574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6pPr>
      <a:lvl7pPr marL="29718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7pPr>
      <a:lvl8pPr marL="34290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8pPr>
      <a:lvl9pPr marL="3886200" indent="-228600" algn="l" defTabSz="914400" rtl="0" eaLnBrk="1" latinLnBrk="1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err="1"/>
              <a:t>앵귤러</a:t>
            </a:r>
            <a:r>
              <a:rPr lang="ko-KR" altLang="en-US" dirty="0"/>
              <a:t> 첫걸음</a:t>
            </a:r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Ch-03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app.component.html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A19100-4F6D-4AAF-A9F8-000221D74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1828456"/>
            <a:ext cx="10911840" cy="50295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&lt;h4&gt;</a:t>
            </a:r>
          </a:p>
          <a:p>
            <a:pPr marL="0" indent="0">
              <a:buNone/>
            </a:pPr>
            <a:r>
              <a:rPr lang="en-US" altLang="ko-KR" dirty="0"/>
              <a:t>	&lt;span id="display-name" </a:t>
            </a:r>
            <a:r>
              <a:rPr lang="en-US" altLang="ko-KR" dirty="0">
                <a:solidFill>
                  <a:srgbClr val="FF0000"/>
                </a:solidFill>
              </a:rPr>
              <a:t>{{</a:t>
            </a:r>
            <a:r>
              <a:rPr lang="en-US" altLang="ko-KR" dirty="0" err="1">
                <a:solidFill>
                  <a:srgbClr val="FF0000"/>
                </a:solidFill>
              </a:rPr>
              <a:t>userName</a:t>
            </a:r>
            <a:r>
              <a:rPr lang="en-US" altLang="ko-KR" dirty="0">
                <a:solidFill>
                  <a:srgbClr val="FF0000"/>
                </a:solidFill>
              </a:rPr>
              <a:t>}}</a:t>
            </a:r>
            <a:r>
              <a:rPr lang="en-US" altLang="ko-KR" dirty="0"/>
              <a:t>&gt;&lt;/span&gt;</a:t>
            </a:r>
            <a:r>
              <a:rPr lang="ko-KR" altLang="en-US" dirty="0"/>
              <a:t>님 환영합니다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&lt;/h4&gt;</a:t>
            </a:r>
          </a:p>
          <a:p>
            <a:pPr marL="0" indent="0">
              <a:buNone/>
            </a:pPr>
            <a:br>
              <a:rPr lang="en-US" altLang="ko-KR" dirty="0"/>
            </a:br>
            <a:r>
              <a:rPr lang="en-US" altLang="ko-KR" dirty="0"/>
              <a:t>&lt;div class="contents"&gt;</a:t>
            </a:r>
          </a:p>
          <a:p>
            <a:pPr marL="457200" lvl="1" indent="0">
              <a:buNone/>
            </a:pPr>
            <a:r>
              <a:rPr lang="en-US" altLang="ko-KR" dirty="0"/>
              <a:t>&lt;label for="user-name"&gt;</a:t>
            </a:r>
            <a:r>
              <a:rPr lang="ko-KR" altLang="en-US" dirty="0"/>
              <a:t>사용자 이름</a:t>
            </a:r>
            <a:r>
              <a:rPr lang="en-US" altLang="ko-KR" dirty="0"/>
              <a:t>: &lt;/label&gt;</a:t>
            </a:r>
          </a:p>
          <a:p>
            <a:pPr marL="457200" lvl="1" indent="0">
              <a:buNone/>
            </a:pPr>
            <a:r>
              <a:rPr lang="en-US" altLang="ko-KR" dirty="0"/>
              <a:t>&lt;input type="text" name="user-name" id="user-name" </a:t>
            </a:r>
            <a:r>
              <a:rPr lang="en-US" altLang="ko-KR" dirty="0">
                <a:solidFill>
                  <a:srgbClr val="FF0000"/>
                </a:solidFill>
              </a:rPr>
              <a:t>#</a:t>
            </a:r>
            <a:r>
              <a:rPr lang="en-US" altLang="ko-KR" dirty="0" err="1">
                <a:solidFill>
                  <a:srgbClr val="FF0000"/>
                </a:solidFill>
              </a:rPr>
              <a:t>nameInput</a:t>
            </a:r>
            <a:r>
              <a:rPr lang="en-US" altLang="ko-KR" dirty="0"/>
              <a:t>&gt;</a:t>
            </a:r>
          </a:p>
          <a:p>
            <a:pPr marL="457200" lvl="1" indent="0">
              <a:buNone/>
            </a:pPr>
            <a:r>
              <a:rPr lang="en-US" altLang="ko-KR" dirty="0"/>
              <a:t>&lt;button type="button" </a:t>
            </a:r>
            <a:r>
              <a:rPr lang="en-US" altLang="ko-KR" dirty="0">
                <a:solidFill>
                  <a:srgbClr val="FF0000"/>
                </a:solidFill>
              </a:rPr>
              <a:t>(click)</a:t>
            </a:r>
            <a:r>
              <a:rPr lang="en-US" altLang="ko-KR" dirty="0"/>
              <a:t>="</a:t>
            </a:r>
            <a:r>
              <a:rPr lang="en-US" altLang="ko-KR" dirty="0" err="1">
                <a:solidFill>
                  <a:srgbClr val="FF0000"/>
                </a:solidFill>
              </a:rPr>
              <a:t>setName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en-US" altLang="ko-KR" dirty="0" err="1">
                <a:solidFill>
                  <a:srgbClr val="FF0000"/>
                </a:solidFill>
              </a:rPr>
              <a:t>nameInput.value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r>
              <a:rPr lang="en-US" altLang="ko-KR" dirty="0"/>
              <a:t>"&gt;</a:t>
            </a:r>
            <a:r>
              <a:rPr lang="ko-KR" altLang="en-US" dirty="0"/>
              <a:t>입력</a:t>
            </a:r>
            <a:r>
              <a:rPr lang="en-US" altLang="ko-KR" dirty="0"/>
              <a:t>&lt;/button&gt;</a:t>
            </a:r>
          </a:p>
          <a:p>
            <a:pPr marL="0" indent="0">
              <a:buNone/>
            </a:pPr>
            <a:r>
              <a:rPr lang="en-US" altLang="ko-KR" dirty="0"/>
              <a:t>&lt;/div&gt;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825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39EE8-8593-4839-A385-73B75B9C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Binding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85819BE-3EBD-4AAE-87C0-4F80C254D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One-way binding</a:t>
            </a:r>
          </a:p>
          <a:p>
            <a:pPr lvl="1"/>
            <a:r>
              <a:rPr lang="en-US" altLang="ko-KR" dirty="0"/>
              <a:t>Binding to events</a:t>
            </a:r>
          </a:p>
          <a:p>
            <a:pPr lvl="1"/>
            <a:r>
              <a:rPr lang="en-US" altLang="ko-KR" dirty="0"/>
              <a:t>Binding to properties and attributes</a:t>
            </a:r>
          </a:p>
          <a:p>
            <a:pPr lvl="1"/>
            <a:r>
              <a:rPr lang="en-US" altLang="ko-KR" dirty="0"/>
              <a:t>Binding in templates</a:t>
            </a:r>
          </a:p>
          <a:p>
            <a:pPr lvl="1"/>
            <a:endParaRPr lang="en-US" altLang="ko-KR" dirty="0"/>
          </a:p>
          <a:p>
            <a:r>
              <a:rPr lang="en-US" altLang="ko-KR" dirty="0"/>
              <a:t>Two-way Binding</a:t>
            </a:r>
          </a:p>
        </p:txBody>
      </p:sp>
    </p:spTree>
    <p:extLst>
      <p:ext uri="{BB962C8B-B14F-4D97-AF65-F5344CB8AC3E}">
        <p14:creationId xmlns:p14="http://schemas.microsoft.com/office/powerpoint/2010/main" val="3316174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39EE8-8593-4839-A385-73B75B9C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One-way binding : Binding to events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779EC6B-DA11-4D2D-9677-8C07709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307" y="2190749"/>
            <a:ext cx="11189677" cy="21819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To assign an event-handler function to an event </a:t>
            </a:r>
          </a:p>
          <a:p>
            <a:pPr marL="0" indent="0">
              <a:buNone/>
            </a:pPr>
            <a:r>
              <a:rPr lang="en-US" altLang="ko-KR" dirty="0"/>
              <a:t>you need to put the event name in parentheses in the component’s template. </a:t>
            </a:r>
          </a:p>
          <a:p>
            <a:pPr marL="0" indent="0">
              <a:buNone/>
            </a:pPr>
            <a:r>
              <a:rPr lang="en-US" altLang="ko-KR" dirty="0"/>
              <a:t>The following code snippet shows how to bind the function </a:t>
            </a:r>
            <a:r>
              <a:rPr lang="en-US" altLang="ko-KR" dirty="0" err="1"/>
              <a:t>onClickEvent</a:t>
            </a:r>
            <a:r>
              <a:rPr lang="en-US" altLang="ko-KR" dirty="0"/>
              <a:t>() to the click event, and the function </a:t>
            </a:r>
            <a:r>
              <a:rPr lang="en-US" altLang="ko-KR" dirty="0" err="1"/>
              <a:t>onInputEvent</a:t>
            </a:r>
            <a:r>
              <a:rPr lang="en-US" altLang="ko-KR" dirty="0"/>
              <a:t>() to the input event: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24563E-55CC-4739-8D5F-CC624958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06" y="4372709"/>
            <a:ext cx="11189677" cy="21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13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239EE8-8593-4839-A385-73B75B9CB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One-way binding : Binding to properties and attributes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C779EC6B-DA11-4D2D-9677-8C0770919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0307" y="2190749"/>
            <a:ext cx="11189677" cy="21819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To assign an event-handler function to an event </a:t>
            </a:r>
          </a:p>
          <a:p>
            <a:pPr marL="0" indent="0">
              <a:buNone/>
            </a:pPr>
            <a:r>
              <a:rPr lang="en-US" altLang="ko-KR" dirty="0"/>
              <a:t>you need to put the event name in parentheses in the component’s template. </a:t>
            </a:r>
          </a:p>
          <a:p>
            <a:pPr marL="0" indent="0">
              <a:buNone/>
            </a:pPr>
            <a:r>
              <a:rPr lang="en-US" altLang="ko-KR" dirty="0"/>
              <a:t>The following code snippet shows how to bind the function </a:t>
            </a:r>
            <a:r>
              <a:rPr lang="en-US" altLang="ko-KR" dirty="0" err="1"/>
              <a:t>onClickEvent</a:t>
            </a:r>
            <a:r>
              <a:rPr lang="en-US" altLang="ko-KR" dirty="0"/>
              <a:t>() to the click event, and the function </a:t>
            </a:r>
            <a:r>
              <a:rPr lang="en-US" altLang="ko-KR" dirty="0" err="1"/>
              <a:t>onInputEvent</a:t>
            </a:r>
            <a:r>
              <a:rPr lang="en-US" altLang="ko-KR" dirty="0"/>
              <a:t>() to the input event: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824563E-55CC-4739-8D5F-CC6249585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306" y="4372709"/>
            <a:ext cx="11189677" cy="2157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236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Two-way Binding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FD61F2-44B7-464B-87E3-9AB2390873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881" y="2069123"/>
            <a:ext cx="5426319" cy="4337539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726FFA5-F418-460F-BFE2-CFB8B3EA5A55}"/>
              </a:ext>
            </a:extLst>
          </p:cNvPr>
          <p:cNvSpPr/>
          <p:nvPr/>
        </p:nvSpPr>
        <p:spPr>
          <a:xfrm>
            <a:off x="6386010" y="5760331"/>
            <a:ext cx="563320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Basic</a:t>
            </a:r>
            <a:r>
              <a:rPr lang="ko-KR" altLang="en-US" dirty="0"/>
              <a:t> </a:t>
            </a:r>
            <a:r>
              <a:rPr lang="en-US" altLang="ko-KR" dirty="0"/>
              <a:t>example :</a:t>
            </a:r>
          </a:p>
          <a:p>
            <a:r>
              <a:rPr lang="ko-KR" altLang="en-US" dirty="0"/>
              <a:t>http://plnkr.co/edit/nkww1Ov2AWZRMHFyjhjl?p=preview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F8DC61-B02C-4C1F-B1F4-B381273B5E1C}"/>
              </a:ext>
            </a:extLst>
          </p:cNvPr>
          <p:cNvSpPr txBox="1"/>
          <p:nvPr/>
        </p:nvSpPr>
        <p:spPr>
          <a:xfrm>
            <a:off x="6846277" y="3945504"/>
            <a:ext cx="44169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/>
              <a:t>[(</a:t>
            </a:r>
            <a:r>
              <a:rPr lang="en-US" altLang="ko-KR" sz="3200" dirty="0" err="1"/>
              <a:t>gModel</a:t>
            </a:r>
            <a:r>
              <a:rPr lang="en-US" altLang="ko-KR" sz="3200" dirty="0"/>
              <a:t>)] = “</a:t>
            </a:r>
            <a:r>
              <a:rPr lang="en-US" altLang="ko-KR" sz="3200" dirty="0" err="1"/>
              <a:t>userName</a:t>
            </a:r>
            <a:r>
              <a:rPr lang="en-US" altLang="ko-KR" sz="3200" dirty="0"/>
              <a:t>”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90246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E39EE2-9A73-4314-927B-1089BA2628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Service, Pipe</a:t>
            </a:r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3EBA1F5-C252-4062-96C5-F5F116A4A0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828" y="2467707"/>
            <a:ext cx="3304804" cy="277837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2DAF0DE-578F-436E-A4BA-8015A864AA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7871" y="2467707"/>
            <a:ext cx="6007683" cy="27783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4204C-BB3D-45CD-A7DD-74E74ACF0923}"/>
              </a:ext>
            </a:extLst>
          </p:cNvPr>
          <p:cNvSpPr txBox="1"/>
          <p:nvPr/>
        </p:nvSpPr>
        <p:spPr>
          <a:xfrm>
            <a:off x="774828" y="5515997"/>
            <a:ext cx="31137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Component is template</a:t>
            </a:r>
            <a:endParaRPr lang="ko-KR" alt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97317F-5EAB-4DF2-AF92-CDBEFD0202A3}"/>
              </a:ext>
            </a:extLst>
          </p:cNvPr>
          <p:cNvSpPr txBox="1"/>
          <p:nvPr/>
        </p:nvSpPr>
        <p:spPr>
          <a:xfrm>
            <a:off x="5017871" y="5463876"/>
            <a:ext cx="2495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Service is contents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4DC81D-F444-409C-8884-3A3A3495EBCA}"/>
              </a:ext>
            </a:extLst>
          </p:cNvPr>
          <p:cNvSpPr txBox="1"/>
          <p:nvPr/>
        </p:nvSpPr>
        <p:spPr>
          <a:xfrm>
            <a:off x="9117403" y="5423664"/>
            <a:ext cx="19081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Pipe is format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0427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0E7DC6-FE0E-4252-B110-7E8CE7CE7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 Install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3A24C55-718F-4C19-B716-B9A48E8EC1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476" y="2028093"/>
            <a:ext cx="10800000" cy="459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721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15E676-B56C-42BB-B7B1-C93DA555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Create New Skeleton project of Angular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9540E8F-E012-4D43-88B1-F3A8B80D5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030" y="2157045"/>
            <a:ext cx="10800000" cy="421093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8CD9650-BEA3-4370-BC69-A43D94CA0B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180" y="3058624"/>
            <a:ext cx="8267700" cy="166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7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BA518-7AED-4616-A9A4-1865C40B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Serve the app</a:t>
            </a:r>
            <a:endParaRPr lang="ko-KR" altLang="en-US" dirty="0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9C9F4660-3178-42F5-B272-BDD5C43D8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87155" y="2175171"/>
            <a:ext cx="10698608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83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BA518-7AED-4616-A9A4-1865C40B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Root Folder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5BC2C6F-B652-465E-9F59-B15F4469B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28" y="1987061"/>
            <a:ext cx="2334358" cy="47009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FBBC3D1-1790-4C70-8D97-DFDA981D1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862" y="1987061"/>
            <a:ext cx="9313983" cy="470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570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BA518-7AED-4616-A9A4-1865C40B7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src</a:t>
            </a:r>
            <a:r>
              <a:rPr lang="en-US" altLang="ko-KR" dirty="0"/>
              <a:t> Folder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2FB3046-E8E1-4BB9-A3C2-47639AB23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28" y="1987061"/>
            <a:ext cx="2334358" cy="47009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8F090A9-F5D4-45F1-9859-197A5091F3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830" y="1987060"/>
            <a:ext cx="9401908" cy="470095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C703E8-C7C9-462A-95C0-4147DC2EB946}"/>
              </a:ext>
            </a:extLst>
          </p:cNvPr>
          <p:cNvSpPr txBox="1"/>
          <p:nvPr/>
        </p:nvSpPr>
        <p:spPr>
          <a:xfrm>
            <a:off x="1086132" y="3086275"/>
            <a:ext cx="1042663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Your app lives in the </a:t>
            </a:r>
            <a:r>
              <a:rPr lang="en-US" altLang="ko-KR" sz="2800" dirty="0" err="1"/>
              <a:t>src</a:t>
            </a:r>
            <a:r>
              <a:rPr lang="en-US" altLang="ko-KR" sz="2800" dirty="0"/>
              <a:t> folder. </a:t>
            </a:r>
          </a:p>
          <a:p>
            <a:r>
              <a:rPr lang="en-US" altLang="ko-KR" sz="2800" dirty="0"/>
              <a:t>All angular components, templates, styles, images, and anything else</a:t>
            </a:r>
          </a:p>
          <a:p>
            <a:r>
              <a:rPr lang="en-US" altLang="ko-KR" sz="2800" dirty="0"/>
              <a:t>Your app needs go here. </a:t>
            </a:r>
          </a:p>
          <a:p>
            <a:r>
              <a:rPr lang="en-US" altLang="ko-KR" sz="2800" dirty="0"/>
              <a:t>Any files outside of this folder are meant to support building your app.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4562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Why component?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459380-5B59-4E66-97BF-E0B688DFD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844" y="2198077"/>
            <a:ext cx="10663664" cy="424961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35B6A77-F21D-4F0C-9A98-B807354521D8}"/>
              </a:ext>
            </a:extLst>
          </p:cNvPr>
          <p:cNvSpPr/>
          <p:nvPr/>
        </p:nvSpPr>
        <p:spPr>
          <a:xfrm>
            <a:off x="1025769" y="2555631"/>
            <a:ext cx="2467708" cy="697523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DA38117-2BA1-4D93-AD4A-EDA09413F35A}"/>
              </a:ext>
            </a:extLst>
          </p:cNvPr>
          <p:cNvSpPr/>
          <p:nvPr/>
        </p:nvSpPr>
        <p:spPr>
          <a:xfrm>
            <a:off x="1172307" y="3546231"/>
            <a:ext cx="2397369" cy="89681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D8F6415-1C43-44DE-B8B7-5F052F1680B5}"/>
              </a:ext>
            </a:extLst>
          </p:cNvPr>
          <p:cNvSpPr/>
          <p:nvPr/>
        </p:nvSpPr>
        <p:spPr>
          <a:xfrm>
            <a:off x="1172306" y="4548553"/>
            <a:ext cx="2450125" cy="627185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4B1DEFA-EB80-46C0-815C-EED20475F73D}"/>
              </a:ext>
            </a:extLst>
          </p:cNvPr>
          <p:cNvSpPr/>
          <p:nvPr/>
        </p:nvSpPr>
        <p:spPr>
          <a:xfrm>
            <a:off x="5193323" y="4759569"/>
            <a:ext cx="5943600" cy="1547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2"/>
                </a:solidFill>
              </a:rPr>
              <a:t>Components are divided by functional unit.</a:t>
            </a:r>
            <a:endParaRPr lang="ko-KR" alt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430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/>
              <a:t>component</a:t>
            </a: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225F774-FC37-40AB-87D1-DB0220E8473E}"/>
              </a:ext>
            </a:extLst>
          </p:cNvPr>
          <p:cNvGrpSpPr/>
          <p:nvPr/>
        </p:nvGrpSpPr>
        <p:grpSpPr>
          <a:xfrm>
            <a:off x="2281707" y="2760784"/>
            <a:ext cx="4557932" cy="3528645"/>
            <a:chOff x="3712699" y="2760785"/>
            <a:chExt cx="4557932" cy="3528645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54F8C21F-3B77-4E8E-935C-8E6275A19CAC}"/>
                </a:ext>
              </a:extLst>
            </p:cNvPr>
            <p:cNvSpPr/>
            <p:nvPr/>
          </p:nvSpPr>
          <p:spPr>
            <a:xfrm>
              <a:off x="3712699" y="2760785"/>
              <a:ext cx="4557932" cy="3528645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A447419E-2900-4A4F-9349-AAD0D0864CDA}"/>
                </a:ext>
              </a:extLst>
            </p:cNvPr>
            <p:cNvSpPr/>
            <p:nvPr/>
          </p:nvSpPr>
          <p:spPr>
            <a:xfrm>
              <a:off x="4353363" y="3163762"/>
              <a:ext cx="3276601" cy="123386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/>
                <a:t>View</a:t>
              </a:r>
            </a:p>
            <a:p>
              <a:pPr algn="ctr"/>
              <a:endParaRPr lang="en-US" altLang="ko-KR" dirty="0"/>
            </a:p>
            <a:p>
              <a:pPr algn="ctr"/>
              <a:r>
                <a:rPr lang="en-US" altLang="ko-KR" dirty="0"/>
                <a:t>app.component.html</a:t>
              </a:r>
            </a:p>
            <a:p>
              <a:pPr algn="ctr"/>
              <a:r>
                <a:rPr lang="en-US" altLang="ko-KR" dirty="0"/>
                <a:t>app.component.css</a:t>
              </a:r>
              <a:endParaRPr lang="ko-KR" altLang="en-US" dirty="0"/>
            </a:p>
          </p:txBody>
        </p:sp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4ACFE16F-0CA6-4696-AB52-B1A16D3C5820}"/>
                </a:ext>
              </a:extLst>
            </p:cNvPr>
            <p:cNvSpPr/>
            <p:nvPr/>
          </p:nvSpPr>
          <p:spPr>
            <a:xfrm>
              <a:off x="4353363" y="4800602"/>
              <a:ext cx="3276601" cy="1184031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400" dirty="0"/>
                <a:t>Manipulator</a:t>
              </a:r>
            </a:p>
            <a:p>
              <a:pPr algn="ctr"/>
              <a:endParaRPr lang="en-US" altLang="ko-KR" dirty="0"/>
            </a:p>
            <a:p>
              <a:pPr algn="ctr"/>
              <a:r>
                <a:rPr lang="en-US" altLang="ko-KR" dirty="0" err="1"/>
                <a:t>app.component.ts</a:t>
              </a:r>
              <a:endParaRPr lang="ko-KR" altLang="en-US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AEF1B78-7DFD-4D54-9C84-414215D5005D}"/>
              </a:ext>
            </a:extLst>
          </p:cNvPr>
          <p:cNvSpPr txBox="1"/>
          <p:nvPr/>
        </p:nvSpPr>
        <p:spPr>
          <a:xfrm>
            <a:off x="2281707" y="2033010"/>
            <a:ext cx="82795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Component is composed of View and own manipulator </a:t>
            </a:r>
            <a:endParaRPr lang="ko-KR" altLang="en-US" sz="2800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F880437A-D6AE-44C7-BEB1-45214E7B73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4956" y="3610233"/>
            <a:ext cx="4669302" cy="1574782"/>
          </a:xfrm>
        </p:spPr>
        <p:txBody>
          <a:bodyPr/>
          <a:lstStyle/>
          <a:p>
            <a:r>
              <a:rPr lang="en-US" altLang="ko-KR" dirty="0" err="1"/>
              <a:t>App.component.ts</a:t>
            </a:r>
            <a:endParaRPr lang="en-US" altLang="ko-KR" dirty="0"/>
          </a:p>
          <a:p>
            <a:r>
              <a:rPr lang="en-US" altLang="ko-KR" dirty="0"/>
              <a:t>App.component.html</a:t>
            </a:r>
          </a:p>
          <a:p>
            <a:r>
              <a:rPr lang="en-US" altLang="ko-KR" dirty="0"/>
              <a:t>App.component.css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629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n-US" altLang="ko-KR" dirty="0" err="1"/>
              <a:t>app.component.ts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A19100-4F6D-4AAF-A9F8-000221D74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1828456"/>
            <a:ext cx="10911840" cy="502954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ko-KR" dirty="0"/>
              <a:t>import { Component } from '@angular/core';</a:t>
            </a:r>
          </a:p>
          <a:p>
            <a:pPr marL="0" indent="0">
              <a:buNone/>
            </a:pPr>
            <a:br>
              <a:rPr lang="en-US" altLang="ko-KR" dirty="0"/>
            </a:br>
            <a:r>
              <a:rPr lang="en-US" altLang="ko-KR" dirty="0"/>
              <a:t>@Component({</a:t>
            </a:r>
          </a:p>
          <a:p>
            <a:pPr marL="457200" lvl="1" indent="0">
              <a:buNone/>
            </a:pPr>
            <a:r>
              <a:rPr lang="en-US" altLang="ko-KR" dirty="0"/>
              <a:t>selector: 'app-root',</a:t>
            </a:r>
          </a:p>
          <a:p>
            <a:pPr marL="457200" lvl="1" indent="0">
              <a:buNone/>
            </a:pPr>
            <a:r>
              <a:rPr lang="en-US" altLang="ko-KR" dirty="0" err="1"/>
              <a:t>templateUrl</a:t>
            </a:r>
            <a:r>
              <a:rPr lang="en-US" altLang="ko-KR" dirty="0"/>
              <a:t>: './app.component.html',</a:t>
            </a:r>
          </a:p>
          <a:p>
            <a:pPr marL="457200" lvl="1" indent="0">
              <a:buNone/>
            </a:pPr>
            <a:r>
              <a:rPr lang="en-US" altLang="ko-KR" dirty="0" err="1"/>
              <a:t>styleUrls</a:t>
            </a:r>
            <a:r>
              <a:rPr lang="en-US" altLang="ko-KR" dirty="0"/>
              <a:t>: ['./app.component.css']</a:t>
            </a:r>
          </a:p>
          <a:p>
            <a:pPr marL="0" indent="0">
              <a:buNone/>
            </a:pPr>
            <a:r>
              <a:rPr lang="en-US" altLang="ko-KR" dirty="0"/>
              <a:t>})</a:t>
            </a:r>
            <a:br>
              <a:rPr lang="en-US" altLang="ko-KR" dirty="0"/>
            </a:br>
            <a:r>
              <a:rPr lang="en-US" altLang="ko-KR" dirty="0"/>
              <a:t>export class </a:t>
            </a:r>
            <a:r>
              <a:rPr lang="en-US" altLang="ko-KR" dirty="0" err="1"/>
              <a:t>AppComponent</a:t>
            </a:r>
            <a:r>
              <a:rPr lang="en-US" altLang="ko-KR" dirty="0"/>
              <a:t> {</a:t>
            </a:r>
          </a:p>
          <a:p>
            <a:pPr marL="457200" lvl="1" indent="0">
              <a:buNone/>
            </a:pPr>
            <a:r>
              <a:rPr lang="en-US" altLang="ko-KR" dirty="0" err="1"/>
              <a:t>userName</a:t>
            </a:r>
            <a:r>
              <a:rPr lang="en-US" altLang="ko-KR" dirty="0"/>
              <a:t> = "";</a:t>
            </a:r>
          </a:p>
          <a:p>
            <a:pPr marL="457200" lvl="1" indent="0">
              <a:buNone/>
            </a:pPr>
            <a:br>
              <a:rPr lang="en-US" altLang="ko-KR" dirty="0"/>
            </a:br>
            <a:r>
              <a:rPr lang="en-US" altLang="ko-KR" dirty="0" err="1"/>
              <a:t>setName</a:t>
            </a:r>
            <a:r>
              <a:rPr lang="en-US" altLang="ko-KR" dirty="0"/>
              <a:t>(name) {</a:t>
            </a:r>
          </a:p>
          <a:p>
            <a:pPr marL="457200" lvl="1" indent="0">
              <a:buNone/>
            </a:pPr>
            <a:r>
              <a:rPr lang="en-US" altLang="ko-KR" dirty="0"/>
              <a:t>	</a:t>
            </a:r>
            <a:r>
              <a:rPr lang="en-US" altLang="ko-KR" dirty="0" err="1"/>
              <a:t>this.userName</a:t>
            </a:r>
            <a:r>
              <a:rPr lang="en-US" altLang="ko-KR" dirty="0"/>
              <a:t> = name;</a:t>
            </a:r>
          </a:p>
          <a:p>
            <a:pPr marL="0" indent="0">
              <a:buNone/>
            </a:pPr>
            <a:r>
              <a:rPr lang="en-US" altLang="ko-KR" dirty="0"/>
              <a:t>     }</a:t>
            </a:r>
          </a:p>
          <a:p>
            <a:pPr marL="0" indent="0">
              <a:buNone/>
            </a:pPr>
            <a:r>
              <a:rPr lang="en-US" altLang="ko-KR" dirty="0"/>
              <a:t>}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2AD5879A-F060-4007-A9DE-D7508C9F6267}"/>
              </a:ext>
            </a:extLst>
          </p:cNvPr>
          <p:cNvGrpSpPr/>
          <p:nvPr/>
        </p:nvGrpSpPr>
        <p:grpSpPr>
          <a:xfrm>
            <a:off x="1280161" y="2198729"/>
            <a:ext cx="9086936" cy="2352061"/>
            <a:chOff x="1280161" y="2198729"/>
            <a:chExt cx="9086936" cy="2352061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0977C3CF-83F6-4C49-85D9-591B3957404F}"/>
                </a:ext>
              </a:extLst>
            </p:cNvPr>
            <p:cNvGrpSpPr/>
            <p:nvPr/>
          </p:nvGrpSpPr>
          <p:grpSpPr>
            <a:xfrm>
              <a:off x="1280161" y="2198729"/>
              <a:ext cx="9086936" cy="1118993"/>
              <a:chOff x="1280161" y="2198729"/>
              <a:chExt cx="9086936" cy="1118993"/>
            </a:xfrm>
          </p:grpSpPr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77A3A7F0-EC8B-4787-A9BF-1A560590D07A}"/>
                  </a:ext>
                </a:extLst>
              </p:cNvPr>
              <p:cNvSpPr/>
              <p:nvPr/>
            </p:nvSpPr>
            <p:spPr>
              <a:xfrm>
                <a:off x="1280161" y="2602523"/>
                <a:ext cx="1720948" cy="293077"/>
              </a:xfrm>
              <a:prstGeom prst="round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cxnSp>
            <p:nvCxnSpPr>
              <p:cNvPr id="6" name="직선 연결선 5">
                <a:extLst>
                  <a:ext uri="{FF2B5EF4-FFF2-40B4-BE49-F238E27FC236}">
                    <a16:creationId xmlns:a16="http://schemas.microsoft.com/office/drawing/2014/main" id="{8823786E-11F8-4045-ADFF-81663044E7CD}"/>
                  </a:ext>
                </a:extLst>
              </p:cNvPr>
              <p:cNvCxnSpPr>
                <a:stCxn id="4" idx="3"/>
              </p:cNvCxnSpPr>
              <p:nvPr/>
            </p:nvCxnSpPr>
            <p:spPr>
              <a:xfrm flipV="1">
                <a:off x="3001109" y="2737338"/>
                <a:ext cx="3247291" cy="11724"/>
              </a:xfrm>
              <a:prstGeom prst="line">
                <a:avLst/>
              </a:prstGeom>
              <a:ln w="2857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05B22FA-21B2-4626-9295-C2B1EED5F186}"/>
                  </a:ext>
                </a:extLst>
              </p:cNvPr>
              <p:cNvSpPr txBox="1"/>
              <p:nvPr/>
            </p:nvSpPr>
            <p:spPr>
              <a:xfrm>
                <a:off x="6366130" y="2198729"/>
                <a:ext cx="4000967" cy="10772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2400" dirty="0"/>
                  <a:t>Decorator</a:t>
                </a:r>
              </a:p>
              <a:p>
                <a:r>
                  <a:rPr lang="en-US" altLang="ko-KR" sz="2000" dirty="0"/>
                  <a:t>Indicate this class is component </a:t>
                </a:r>
              </a:p>
              <a:p>
                <a:r>
                  <a:rPr lang="en-US" altLang="ko-KR" sz="2000" dirty="0"/>
                  <a:t>and have organization of component</a:t>
                </a:r>
                <a:endParaRPr lang="ko-KR" altLang="en-US" sz="2000" dirty="0"/>
              </a:p>
            </p:txBody>
          </p:sp>
          <p:sp>
            <p:nvSpPr>
              <p:cNvPr id="8" name="사각형: 둥근 모서리 7">
                <a:extLst>
                  <a:ext uri="{FF2B5EF4-FFF2-40B4-BE49-F238E27FC236}">
                    <a16:creationId xmlns:a16="http://schemas.microsoft.com/office/drawing/2014/main" id="{98D68AD6-2595-4E72-BB3A-B4704BA8D223}"/>
                  </a:ext>
                </a:extLst>
              </p:cNvPr>
              <p:cNvSpPr/>
              <p:nvPr/>
            </p:nvSpPr>
            <p:spPr>
              <a:xfrm>
                <a:off x="6248401" y="2256692"/>
                <a:ext cx="4118696" cy="1061030"/>
              </a:xfrm>
              <a:prstGeom prst="round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B53209CB-F584-45DC-99F8-95763F969A69}"/>
                </a:ext>
              </a:extLst>
            </p:cNvPr>
            <p:cNvSpPr/>
            <p:nvPr/>
          </p:nvSpPr>
          <p:spPr>
            <a:xfrm>
              <a:off x="1338776" y="4257713"/>
              <a:ext cx="3414932" cy="293077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204334C5-4A8B-4C44-81EC-F37E99A8DB84}"/>
                </a:ext>
              </a:extLst>
            </p:cNvPr>
            <p:cNvCxnSpPr>
              <a:stCxn id="8" idx="2"/>
            </p:cNvCxnSpPr>
            <p:nvPr/>
          </p:nvCxnSpPr>
          <p:spPr>
            <a:xfrm flipH="1">
              <a:off x="4736123" y="3317722"/>
              <a:ext cx="3571626" cy="939991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EA8D4586-72A8-492C-B5ED-DF90B6BEFB3D}"/>
              </a:ext>
            </a:extLst>
          </p:cNvPr>
          <p:cNvGrpSpPr/>
          <p:nvPr/>
        </p:nvGrpSpPr>
        <p:grpSpPr>
          <a:xfrm>
            <a:off x="1766668" y="2883878"/>
            <a:ext cx="9997044" cy="1946125"/>
            <a:chOff x="1766668" y="2883878"/>
            <a:chExt cx="9997044" cy="1946125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F1B08A0B-E813-4664-828F-5C8B8FCC48E2}"/>
                </a:ext>
              </a:extLst>
            </p:cNvPr>
            <p:cNvSpPr/>
            <p:nvPr/>
          </p:nvSpPr>
          <p:spPr>
            <a:xfrm>
              <a:off x="1766668" y="2883878"/>
              <a:ext cx="2277793" cy="304800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6A15F6A5-F116-4747-9260-44DFFD5557E0}"/>
                </a:ext>
              </a:extLst>
            </p:cNvPr>
            <p:cNvCxnSpPr>
              <a:cxnSpLocks/>
              <a:stCxn id="14" idx="3"/>
              <a:endCxn id="19" idx="1"/>
            </p:cNvCxnSpPr>
            <p:nvPr/>
          </p:nvCxnSpPr>
          <p:spPr>
            <a:xfrm>
              <a:off x="4044461" y="3036278"/>
              <a:ext cx="3600555" cy="126321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3530EED-643E-4757-A08B-6D09C1A1F7A1}"/>
                </a:ext>
              </a:extLst>
            </p:cNvPr>
            <p:cNvSpPr txBox="1"/>
            <p:nvPr/>
          </p:nvSpPr>
          <p:spPr>
            <a:xfrm>
              <a:off x="7780831" y="3711010"/>
              <a:ext cx="396480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/>
                <a:t>selector</a:t>
              </a:r>
            </a:p>
            <a:p>
              <a:r>
                <a:rPr lang="en-US" altLang="ko-KR" sz="2000" dirty="0"/>
                <a:t>Define the tag name which pointing </a:t>
              </a:r>
            </a:p>
            <a:p>
              <a:r>
                <a:rPr lang="en-US" altLang="ko-KR" sz="2000" dirty="0"/>
                <a:t>component in template</a:t>
              </a:r>
              <a:endParaRPr lang="ko-KR" altLang="en-US" sz="2000" dirty="0"/>
            </a:p>
          </p:txBody>
        </p:sp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93331F09-931D-4A36-80A2-6825C945D573}"/>
                </a:ext>
              </a:extLst>
            </p:cNvPr>
            <p:cNvSpPr/>
            <p:nvPr/>
          </p:nvSpPr>
          <p:spPr>
            <a:xfrm>
              <a:off x="7645016" y="3768973"/>
              <a:ext cx="4118696" cy="1061030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297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교육 주제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423_TF03462902_TF03462902.potx" id="{964EF738-B459-4B96-A442-6EAC0D818412}" vid="{9941CEC3-D632-440F-9471-5DF7C00D866B}"/>
    </a:ext>
  </a:extLst>
</a:theme>
</file>

<file path=ppt/theme/theme2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교육 주제 프레젠테이션, 칠판 일러스트레이션 디자인(와이드스크린)</Template>
  <TotalTime>181</TotalTime>
  <Words>326</Words>
  <Application>Microsoft Office PowerPoint</Application>
  <PresentationFormat>와이드스크린</PresentationFormat>
  <Paragraphs>81</Paragraphs>
  <Slides>15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맑은 고딕</vt:lpstr>
      <vt:lpstr>맑은 고딕</vt:lpstr>
      <vt:lpstr>Calibri</vt:lpstr>
      <vt:lpstr>Wingdings</vt:lpstr>
      <vt:lpstr>교육 주제 16x9</vt:lpstr>
      <vt:lpstr>앵귤러 첫걸음</vt:lpstr>
      <vt:lpstr>CLI Install</vt:lpstr>
      <vt:lpstr>Create New Skeleton project of Angular</vt:lpstr>
      <vt:lpstr>Serve the app</vt:lpstr>
      <vt:lpstr>Root Folder</vt:lpstr>
      <vt:lpstr>src Folder</vt:lpstr>
      <vt:lpstr>Why component?</vt:lpstr>
      <vt:lpstr>component</vt:lpstr>
      <vt:lpstr>app.component.ts</vt:lpstr>
      <vt:lpstr>app.component.html</vt:lpstr>
      <vt:lpstr>Data Binding</vt:lpstr>
      <vt:lpstr>One-way binding : Binding to events</vt:lpstr>
      <vt:lpstr>One-way binding : Binding to properties and attributes</vt:lpstr>
      <vt:lpstr>Two-way Binding</vt:lpstr>
      <vt:lpstr>Service, Pipe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앵귤러 첫걸음</dc:title>
  <dc:creator>SeongUk Mun</dc:creator>
  <cp:lastModifiedBy>SeongUk Mun</cp:lastModifiedBy>
  <cp:revision>15</cp:revision>
  <dcterms:created xsi:type="dcterms:W3CDTF">2017-06-16T20:24:23Z</dcterms:created>
  <dcterms:modified xsi:type="dcterms:W3CDTF">2017-06-24T02:13:15Z</dcterms:modified>
</cp:coreProperties>
</file>

<file path=docProps/thumbnail.jpeg>
</file>